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57" r:id="rId3"/>
    <p:sldId id="264" r:id="rId4"/>
    <p:sldId id="259" r:id="rId5"/>
    <p:sldId id="261" r:id="rId6"/>
    <p:sldId id="260" r:id="rId7"/>
    <p:sldId id="262" r:id="rId8"/>
    <p:sldId id="263" r:id="rId9"/>
    <p:sldId id="258"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5" d="100"/>
          <a:sy n="135" d="100"/>
        </p:scale>
        <p:origin x="168"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2a1fc6b95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2a1fc6b95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8093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slideLayout" Target="../slideLayouts/slideLayout1.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audio" Target="../media/media1.mp4"/><Relationship Id="rId1" Type="http://schemas.microsoft.com/office/2007/relationships/media" Target="../media/media1.mp4"/><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notesSlide" Target="../notesSlides/notesSlide2.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2696208"/>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9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Britannic Bold" panose="020B0903060703020204" pitchFamily="34" charset="0"/>
              </a:rPr>
              <a:t>Titanic</a:t>
            </a:r>
            <a:r>
              <a:rPr lang="en-US" sz="9600" dirty="0">
                <a:effectLst>
                  <a:outerShdw blurRad="38100" dist="38100" dir="2700000" algn="tl">
                    <a:srgbClr val="000000">
                      <a:alpha val="43137"/>
                    </a:srgbClr>
                  </a:outerShdw>
                </a:effectLst>
              </a:rPr>
              <a:t> </a:t>
            </a:r>
            <a:endParaRPr sz="9600" dirty="0">
              <a:effectLst>
                <a:outerShdw blurRad="38100" dist="38100" dir="2700000" algn="tl">
                  <a:srgbClr val="000000">
                    <a:alpha val="43137"/>
                  </a:srgbClr>
                </a:outerShdw>
              </a:effectLst>
            </a:endParaRPr>
          </a:p>
        </p:txBody>
      </p:sp>
      <p:sp>
        <p:nvSpPr>
          <p:cNvPr id="55" name="Google Shape;55;p13"/>
          <p:cNvSpPr txBox="1">
            <a:spLocks noGrp="1"/>
          </p:cNvSpPr>
          <p:nvPr>
            <p:ph type="body" idx="1"/>
          </p:nvPr>
        </p:nvSpPr>
        <p:spPr>
          <a:xfrm>
            <a:off x="311700" y="3668357"/>
            <a:ext cx="8520600" cy="900517"/>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dirty="0">
                <a:latin typeface="Britannic Bold" panose="020B0903060703020204" pitchFamily="34" charset="0"/>
              </a:rPr>
              <a:t>Group 1- Children of </a:t>
            </a:r>
            <a:r>
              <a:rPr lang="en-US" dirty="0" err="1">
                <a:latin typeface="Britannic Bold" panose="020B0903060703020204" pitchFamily="34" charset="0"/>
              </a:rPr>
              <a:t>Jupyter</a:t>
            </a:r>
            <a:endParaRPr lang="en-US" dirty="0">
              <a:latin typeface="Britannic Bold" panose="020B0903060703020204" pitchFamily="34" charset="0"/>
            </a:endParaRPr>
          </a:p>
          <a:p>
            <a:pPr marL="0" lvl="0" indent="0" algn="ctr" rtl="0">
              <a:spcBef>
                <a:spcPts val="0"/>
              </a:spcBef>
              <a:spcAft>
                <a:spcPts val="1200"/>
              </a:spcAft>
              <a:buNone/>
            </a:pPr>
            <a:r>
              <a:rPr lang="en-US" sz="1500" dirty="0" err="1">
                <a:latin typeface="Britannic Bold" panose="020B0903060703020204" pitchFamily="34" charset="0"/>
              </a:rPr>
              <a:t>Cullin</a:t>
            </a:r>
            <a:r>
              <a:rPr lang="en-US" sz="1500" dirty="0">
                <a:latin typeface="Britannic Bold" panose="020B0903060703020204" pitchFamily="34" charset="0"/>
              </a:rPr>
              <a:t> Flynn, Christine Kitchens, Erika </a:t>
            </a:r>
            <a:r>
              <a:rPr lang="en-US" sz="1500" dirty="0" err="1">
                <a:latin typeface="Britannic Bold" panose="020B0903060703020204" pitchFamily="34" charset="0"/>
              </a:rPr>
              <a:t>Lewars</a:t>
            </a:r>
            <a:r>
              <a:rPr lang="en-US" sz="1500" dirty="0">
                <a:latin typeface="Britannic Bold" panose="020B0903060703020204" pitchFamily="34" charset="0"/>
              </a:rPr>
              <a:t>, Rick Sadowski, Kira Livingston</a:t>
            </a:r>
            <a:endParaRPr sz="1500" dirty="0">
              <a:latin typeface="Britannic Bold" panose="020B0903060703020204" pitchFamily="34" charset="0"/>
            </a:endParaRPr>
          </a:p>
        </p:txBody>
      </p:sp>
      <p:sp>
        <p:nvSpPr>
          <p:cNvPr id="2" name="Rectangle 1">
            <a:extLst>
              <a:ext uri="{FF2B5EF4-FFF2-40B4-BE49-F238E27FC236}">
                <a16:creationId xmlns:a16="http://schemas.microsoft.com/office/drawing/2014/main" id="{39A34A71-9EAC-9FDB-43C1-DD0B9D0A34E2}"/>
              </a:ext>
            </a:extLst>
          </p:cNvPr>
          <p:cNvSpPr/>
          <p:nvPr/>
        </p:nvSpPr>
        <p:spPr>
          <a:xfrm>
            <a:off x="4479635" y="2110085"/>
            <a:ext cx="184730" cy="923330"/>
          </a:xfrm>
          <a:prstGeom prst="rect">
            <a:avLst/>
          </a:prstGeom>
          <a:noFill/>
        </p:spPr>
        <p:txBody>
          <a:bodyPr wrap="none" lIns="91440" tIns="45720" rIns="91440" bIns="45720">
            <a:spAutoFit/>
          </a:bodyPr>
          <a:lstStyle/>
          <a:p>
            <a:pPr algn="ct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pic>
        <p:nvPicPr>
          <p:cNvPr id="11" name="Picture 10" descr="A picture containing logo&#10;&#10;Description automatically generated">
            <a:extLst>
              <a:ext uri="{FF2B5EF4-FFF2-40B4-BE49-F238E27FC236}">
                <a16:creationId xmlns:a16="http://schemas.microsoft.com/office/drawing/2014/main" id="{03735A1E-C936-3A34-8AD0-EC96E574A0CC}"/>
              </a:ext>
            </a:extLst>
          </p:cNvPr>
          <p:cNvPicPr>
            <a:picLocks noChangeAspect="1"/>
          </p:cNvPicPr>
          <p:nvPr/>
        </p:nvPicPr>
        <p:blipFill>
          <a:blip r:embed="rId3"/>
          <a:stretch>
            <a:fillRect/>
          </a:stretch>
        </p:blipFill>
        <p:spPr>
          <a:xfrm>
            <a:off x="937017" y="263237"/>
            <a:ext cx="7269965"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5">
            <a:alphaModFix/>
          </a:blip>
          <a:srcRect l="9240" t="33959" r="9060" b="23453"/>
          <a:stretch/>
        </p:blipFill>
        <p:spPr>
          <a:xfrm>
            <a:off x="0" y="1598575"/>
            <a:ext cx="9143999" cy="3544924"/>
          </a:xfrm>
          <a:prstGeom prst="rect">
            <a:avLst/>
          </a:prstGeom>
          <a:noFill/>
          <a:ln>
            <a:noFill/>
          </a:ln>
        </p:spPr>
      </p:pic>
      <p:sp>
        <p:nvSpPr>
          <p:cNvPr id="61" name="Google Shape;61;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2" name="Google Shape;62;p14"/>
          <p:cNvPicPr preferRelativeResize="0"/>
          <p:nvPr/>
        </p:nvPicPr>
        <p:blipFill>
          <a:blip r:embed="rId6">
            <a:alphaModFix/>
          </a:blip>
          <a:stretch>
            <a:fillRect/>
          </a:stretch>
        </p:blipFill>
        <p:spPr>
          <a:xfrm>
            <a:off x="3206172" y="-140650"/>
            <a:ext cx="5987955" cy="5143500"/>
          </a:xfrm>
          <a:prstGeom prst="rect">
            <a:avLst/>
          </a:prstGeom>
          <a:noFill/>
          <a:ln>
            <a:noFill/>
          </a:ln>
        </p:spPr>
      </p:pic>
      <p:pic>
        <p:nvPicPr>
          <p:cNvPr id="63" name="Google Shape;63;p14"/>
          <p:cNvPicPr preferRelativeResize="0"/>
          <p:nvPr/>
        </p:nvPicPr>
        <p:blipFill>
          <a:blip r:embed="rId7">
            <a:alphaModFix/>
          </a:blip>
          <a:stretch>
            <a:fillRect/>
          </a:stretch>
        </p:blipFill>
        <p:spPr>
          <a:xfrm>
            <a:off x="1349128" y="444425"/>
            <a:ext cx="3887276" cy="3182301"/>
          </a:xfrm>
          <a:prstGeom prst="rect">
            <a:avLst/>
          </a:prstGeom>
          <a:noFill/>
          <a:ln>
            <a:noFill/>
          </a:ln>
        </p:spPr>
      </p:pic>
      <p:pic>
        <p:nvPicPr>
          <p:cNvPr id="64" name="Google Shape;64;p14"/>
          <p:cNvPicPr preferRelativeResize="0"/>
          <p:nvPr/>
        </p:nvPicPr>
        <p:blipFill>
          <a:blip r:embed="rId8">
            <a:alphaModFix/>
          </a:blip>
          <a:stretch>
            <a:fillRect/>
          </a:stretch>
        </p:blipFill>
        <p:spPr>
          <a:xfrm>
            <a:off x="1171500" y="569875"/>
            <a:ext cx="3833525" cy="3138301"/>
          </a:xfrm>
          <a:prstGeom prst="rect">
            <a:avLst/>
          </a:prstGeom>
          <a:noFill/>
          <a:ln>
            <a:noFill/>
          </a:ln>
        </p:spPr>
      </p:pic>
      <p:pic>
        <p:nvPicPr>
          <p:cNvPr id="65" name="Google Shape;65;p14"/>
          <p:cNvPicPr preferRelativeResize="0"/>
          <p:nvPr/>
        </p:nvPicPr>
        <p:blipFill rotWithShape="1">
          <a:blip r:embed="rId9">
            <a:alphaModFix/>
          </a:blip>
          <a:srcRect/>
          <a:stretch/>
        </p:blipFill>
        <p:spPr>
          <a:xfrm>
            <a:off x="3271250" y="205700"/>
            <a:ext cx="3458050" cy="3458050"/>
          </a:xfrm>
          <a:prstGeom prst="rect">
            <a:avLst/>
          </a:prstGeom>
          <a:noFill/>
          <a:ln>
            <a:noFill/>
          </a:ln>
        </p:spPr>
      </p:pic>
      <p:pic>
        <p:nvPicPr>
          <p:cNvPr id="66" name="Google Shape;66;p14"/>
          <p:cNvPicPr preferRelativeResize="0"/>
          <p:nvPr/>
        </p:nvPicPr>
        <p:blipFill rotWithShape="1">
          <a:blip r:embed="rId10">
            <a:alphaModFix/>
          </a:blip>
          <a:srcRect l="17121" t="19846" r="18993" b="20466"/>
          <a:stretch/>
        </p:blipFill>
        <p:spPr>
          <a:xfrm>
            <a:off x="980975" y="1983738"/>
            <a:ext cx="1761374" cy="1413551"/>
          </a:xfrm>
          <a:prstGeom prst="rect">
            <a:avLst/>
          </a:prstGeom>
          <a:noFill/>
          <a:ln>
            <a:noFill/>
          </a:ln>
        </p:spPr>
      </p:pic>
      <p:pic>
        <p:nvPicPr>
          <p:cNvPr id="67" name="Google Shape;67;p14"/>
          <p:cNvPicPr preferRelativeResize="0"/>
          <p:nvPr/>
        </p:nvPicPr>
        <p:blipFill rotWithShape="1">
          <a:blip r:embed="rId11">
            <a:alphaModFix/>
          </a:blip>
          <a:srcRect l="36850" t="31321" r="36280" b="35180"/>
          <a:stretch/>
        </p:blipFill>
        <p:spPr>
          <a:xfrm>
            <a:off x="1365813" y="1983738"/>
            <a:ext cx="991699" cy="1062026"/>
          </a:xfrm>
          <a:prstGeom prst="rect">
            <a:avLst/>
          </a:prstGeom>
          <a:noFill/>
          <a:ln>
            <a:noFill/>
          </a:ln>
        </p:spPr>
      </p:pic>
      <p:pic>
        <p:nvPicPr>
          <p:cNvPr id="68" name="Google Shape;68;p14"/>
          <p:cNvPicPr preferRelativeResize="0"/>
          <p:nvPr/>
        </p:nvPicPr>
        <p:blipFill rotWithShape="1">
          <a:blip r:embed="rId12">
            <a:alphaModFix/>
          </a:blip>
          <a:srcRect l="9872" t="41725" r="8059" b="28769"/>
          <a:stretch/>
        </p:blipFill>
        <p:spPr>
          <a:xfrm>
            <a:off x="0" y="2701275"/>
            <a:ext cx="9143999" cy="2442224"/>
          </a:xfrm>
          <a:prstGeom prst="rect">
            <a:avLst/>
          </a:prstGeom>
          <a:noFill/>
          <a:ln>
            <a:noFill/>
          </a:ln>
        </p:spPr>
      </p:pic>
      <p:pic>
        <p:nvPicPr>
          <p:cNvPr id="2" name="My-Heart-Will-Go-On-Celine-Dion">
            <a:hlinkClick r:id="" action="ppaction://media"/>
            <a:extLst>
              <a:ext uri="{FF2B5EF4-FFF2-40B4-BE49-F238E27FC236}">
                <a16:creationId xmlns:a16="http://schemas.microsoft.com/office/drawing/2014/main" id="{67361B86-1415-4F93-973A-67C57CC96A60}"/>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664462" y="3358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8" fill="hold" nodeType="withEffect">
                                  <p:stCondLst>
                                    <p:cond delay="0"/>
                                  </p:stCondLst>
                                  <p:childTnLst>
                                    <p:set>
                                      <p:cBhvr>
                                        <p:cTn id="8" dur="1" fill="hold">
                                          <p:stCondLst>
                                            <p:cond delay="0"/>
                                          </p:stCondLst>
                                        </p:cTn>
                                        <p:tgtEl>
                                          <p:spTgt spid="63"/>
                                        </p:tgtEl>
                                        <p:attrNameLst>
                                          <p:attrName>style.visibility</p:attrName>
                                        </p:attrNameLst>
                                      </p:cBhvr>
                                      <p:to>
                                        <p:strVal val="visible"/>
                                      </p:to>
                                    </p:set>
                                    <p:anim calcmode="lin" valueType="num">
                                      <p:cBhvr additive="base">
                                        <p:cTn id="9" dur="1900"/>
                                        <p:tgtEl>
                                          <p:spTgt spid="63"/>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1900"/>
                                        <p:tgtEl>
                                          <p:spTgt spid="62"/>
                                        </p:tgtEl>
                                        <p:attrNameLst>
                                          <p:attrName>ppt_w</p:attrName>
                                        </p:attrNameLst>
                                      </p:cBhvr>
                                      <p:tavLst>
                                        <p:tav tm="0">
                                          <p:val>
                                            <p:strVal val="0"/>
                                          </p:val>
                                        </p:tav>
                                        <p:tav tm="100000">
                                          <p:val>
                                            <p:strVal val="#ppt_w"/>
                                          </p:val>
                                        </p:tav>
                                      </p:tavLst>
                                    </p:anim>
                                    <p:anim calcmode="lin" valueType="num">
                                      <p:cBhvr additive="base">
                                        <p:cTn id="13" dur="1900"/>
                                        <p:tgtEl>
                                          <p:spTgt spid="62"/>
                                        </p:tgtEl>
                                        <p:attrNameLst>
                                          <p:attrName>ppt_h</p:attrName>
                                        </p:attrNameLst>
                                      </p:cBhvr>
                                      <p:tavLst>
                                        <p:tav tm="0">
                                          <p:val>
                                            <p:strVal val="0"/>
                                          </p:val>
                                        </p:tav>
                                        <p:tav tm="100000">
                                          <p:val>
                                            <p:strVal val="#ppt_h"/>
                                          </p:val>
                                        </p:tav>
                                      </p:tavLst>
                                    </p:anim>
                                  </p:childTnLst>
                                </p:cTn>
                              </p:par>
                            </p:childTnLst>
                          </p:cTn>
                        </p:par>
                        <p:par>
                          <p:cTn id="14" fill="hold">
                            <p:stCondLst>
                              <p:cond delay="1900"/>
                            </p:stCondLst>
                            <p:childTnLst>
                              <p:par>
                                <p:cTn id="15" presetID="10" presetClass="entr" presetSubtype="0" fill="hold"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0"/>
                                        <p:tgtEl>
                                          <p:spTgt spid="65"/>
                                        </p:tgtEl>
                                      </p:cBhvr>
                                    </p:animEffect>
                                  </p:childTnLst>
                                </p:cTn>
                              </p:par>
                            </p:childTnLst>
                          </p:cTn>
                        </p:par>
                        <p:par>
                          <p:cTn id="18" fill="hold">
                            <p:stCondLst>
                              <p:cond delay="4400"/>
                            </p:stCondLst>
                            <p:childTnLst>
                              <p:par>
                                <p:cTn id="19" presetID="1" presetClass="exit" presetSubtype="0" fill="hold" nodeType="afterEffect">
                                  <p:stCondLst>
                                    <p:cond delay="0"/>
                                  </p:stCondLst>
                                  <p:childTnLst>
                                    <p:set>
                                      <p:cBhvr>
                                        <p:cTn id="20" dur="1" fill="hold">
                                          <p:stCondLst>
                                            <p:cond delay="0"/>
                                          </p:stCondLst>
                                        </p:cTn>
                                        <p:tgtEl>
                                          <p:spTgt spid="63"/>
                                        </p:tgtEl>
                                        <p:attrNameLst>
                                          <p:attrName>style.visibility</p:attrName>
                                        </p:attrNameLst>
                                      </p:cBhvr>
                                      <p:to>
                                        <p:strVal val="hidden"/>
                                      </p:to>
                                    </p:set>
                                  </p:childTnLst>
                                </p:cTn>
                              </p:par>
                            </p:childTnLst>
                          </p:cTn>
                        </p:par>
                        <p:par>
                          <p:cTn id="21" fill="hold">
                            <p:stCondLst>
                              <p:cond delay="4400"/>
                            </p:stCondLst>
                            <p:childTnLst>
                              <p:par>
                                <p:cTn id="22" presetID="1" presetClass="entr" presetSubtype="0" fill="hold" nodeType="afterEffect">
                                  <p:stCondLst>
                                    <p:cond delay="0"/>
                                  </p:stCondLst>
                                  <p:childTnLst>
                                    <p:set>
                                      <p:cBhvr>
                                        <p:cTn id="23" dur="1" fill="hold">
                                          <p:stCondLst>
                                            <p:cond delay="0"/>
                                          </p:stCondLst>
                                        </p:cTn>
                                        <p:tgtEl>
                                          <p:spTgt spid="64"/>
                                        </p:tgtEl>
                                        <p:attrNameLst>
                                          <p:attrName>style.visibility</p:attrName>
                                        </p:attrNameLst>
                                      </p:cBhvr>
                                      <p:to>
                                        <p:strVal val="visible"/>
                                      </p:to>
                                    </p:set>
                                  </p:childTnLst>
                                </p:cTn>
                              </p:par>
                            </p:childTnLst>
                          </p:cTn>
                        </p:par>
                        <p:par>
                          <p:cTn id="24" fill="hold">
                            <p:stCondLst>
                              <p:cond delay="4400"/>
                            </p:stCondLst>
                            <p:childTnLst>
                              <p:par>
                                <p:cTn id="25" presetID="1" presetClass="exit" presetSubtype="0" fill="hold" nodeType="afterEffect">
                                  <p:stCondLst>
                                    <p:cond delay="0"/>
                                  </p:stCondLst>
                                  <p:childTnLst>
                                    <p:set>
                                      <p:cBhvr>
                                        <p:cTn id="26" dur="1" fill="hold">
                                          <p:stCondLst>
                                            <p:cond delay="0"/>
                                          </p:stCondLst>
                                        </p:cTn>
                                        <p:tgtEl>
                                          <p:spTgt spid="65"/>
                                        </p:tgtEl>
                                        <p:attrNameLst>
                                          <p:attrName>style.visibility</p:attrName>
                                        </p:attrNameLst>
                                      </p:cBhvr>
                                      <p:to>
                                        <p:strVal val="hidden"/>
                                      </p:to>
                                    </p:set>
                                  </p:childTnLst>
                                </p:cTn>
                              </p:par>
                            </p:childTnLst>
                          </p:cTn>
                        </p:par>
                        <p:par>
                          <p:cTn id="27" fill="hold">
                            <p:stCondLst>
                              <p:cond delay="4400"/>
                            </p:stCondLst>
                            <p:childTnLst>
                              <p:par>
                                <p:cTn id="28" presetID="2" presetClass="exit" presetSubtype="4" fill="hold" nodeType="afterEffect">
                                  <p:stCondLst>
                                    <p:cond delay="0"/>
                                  </p:stCondLst>
                                  <p:childTnLst>
                                    <p:anim calcmode="lin" valueType="num">
                                      <p:cBhvr additive="base">
                                        <p:cTn id="29" dur="4900"/>
                                        <p:tgtEl>
                                          <p:spTgt spid="64"/>
                                        </p:tgtEl>
                                        <p:attrNameLst>
                                          <p:attrName>ppt_y</p:attrName>
                                        </p:attrNameLst>
                                      </p:cBhvr>
                                      <p:tavLst>
                                        <p:tav tm="0">
                                          <p:val>
                                            <p:strVal val="#ppt_y"/>
                                          </p:val>
                                        </p:tav>
                                        <p:tav tm="100000">
                                          <p:val>
                                            <p:strVal val="#ppt_y+1"/>
                                          </p:val>
                                        </p:tav>
                                      </p:tavLst>
                                    </p:anim>
                                    <p:set>
                                      <p:cBhvr>
                                        <p:cTn id="30" dur="1" fill="hold">
                                          <p:stCondLst>
                                            <p:cond delay="4900"/>
                                          </p:stCondLst>
                                        </p:cTn>
                                        <p:tgtEl>
                                          <p:spTgt spid="64"/>
                                        </p:tgtEl>
                                        <p:attrNameLst>
                                          <p:attrName>style.visibility</p:attrName>
                                        </p:attrNameLst>
                                      </p:cBhvr>
                                      <p:to>
                                        <p:strVal val="hidden"/>
                                      </p:to>
                                    </p:set>
                                  </p:childTnLst>
                                </p:cTn>
                              </p:par>
                              <p:par>
                                <p:cTn id="31" presetID="2" presetClass="entr" presetSubtype="4" fill="hold" nodeType="withEffect">
                                  <p:stCondLst>
                                    <p:cond delay="2500"/>
                                  </p:stCondLst>
                                  <p:childTnLst>
                                    <p:set>
                                      <p:cBhvr>
                                        <p:cTn id="32" dur="1" fill="hold">
                                          <p:stCondLst>
                                            <p:cond delay="0"/>
                                          </p:stCondLst>
                                        </p:cTn>
                                        <p:tgtEl>
                                          <p:spTgt spid="66"/>
                                        </p:tgtEl>
                                        <p:attrNameLst>
                                          <p:attrName>style.visibility</p:attrName>
                                        </p:attrNameLst>
                                      </p:cBhvr>
                                      <p:to>
                                        <p:strVal val="visible"/>
                                      </p:to>
                                    </p:set>
                                    <p:anim calcmode="lin" valueType="num">
                                      <p:cBhvr additive="base">
                                        <p:cTn id="33" dur="3000"/>
                                        <p:tgtEl>
                                          <p:spTgt spid="66"/>
                                        </p:tgtEl>
                                        <p:attrNameLst>
                                          <p:attrName>ppt_y</p:attrName>
                                        </p:attrNameLst>
                                      </p:cBhvr>
                                      <p:tavLst>
                                        <p:tav tm="0">
                                          <p:val>
                                            <p:strVal val="#ppt_y+1"/>
                                          </p:val>
                                        </p:tav>
                                        <p:tav tm="100000">
                                          <p:val>
                                            <p:strVal val="#ppt_y"/>
                                          </p:val>
                                        </p:tav>
                                      </p:tavLst>
                                    </p:anim>
                                  </p:childTnLst>
                                </p:cTn>
                              </p:par>
                            </p:childTnLst>
                          </p:cTn>
                        </p:par>
                        <p:par>
                          <p:cTn id="34" fill="hold">
                            <p:stCondLst>
                              <p:cond delay="9900"/>
                            </p:stCondLst>
                            <p:childTnLst>
                              <p:par>
                                <p:cTn id="35" presetID="10" presetClass="entr" presetSubtype="0" fill="hold" nodeType="afterEffect">
                                  <p:stCondLst>
                                    <p:cond delay="100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2500"/>
                                        <p:tgtEl>
                                          <p:spTgt spid="67"/>
                                        </p:tgtEl>
                                      </p:cBhvr>
                                    </p:animEffect>
                                  </p:childTnLst>
                                </p:cTn>
                              </p:par>
                            </p:childTnLst>
                          </p:cTn>
                        </p:par>
                        <p:par>
                          <p:cTn id="38" fill="hold">
                            <p:stCondLst>
                              <p:cond delay="13400"/>
                            </p:stCondLst>
                            <p:childTnLst>
                              <p:par>
                                <p:cTn id="39" presetID="2" presetClass="exit" presetSubtype="4" fill="hold" nodeType="afterEffect">
                                  <p:stCondLst>
                                    <p:cond delay="0"/>
                                  </p:stCondLst>
                                  <p:childTnLst>
                                    <p:anim calcmode="lin" valueType="num">
                                      <p:cBhvr additive="base">
                                        <p:cTn id="40" dur="3500"/>
                                        <p:tgtEl>
                                          <p:spTgt spid="66"/>
                                        </p:tgtEl>
                                        <p:attrNameLst>
                                          <p:attrName>ppt_y</p:attrName>
                                        </p:attrNameLst>
                                      </p:cBhvr>
                                      <p:tavLst>
                                        <p:tav tm="0">
                                          <p:val>
                                            <p:strVal val="#ppt_y"/>
                                          </p:val>
                                        </p:tav>
                                        <p:tav tm="100000">
                                          <p:val>
                                            <p:strVal val="#ppt_y+1"/>
                                          </p:val>
                                        </p:tav>
                                      </p:tavLst>
                                    </p:anim>
                                    <p:set>
                                      <p:cBhvr>
                                        <p:cTn id="41" dur="1" fill="hold">
                                          <p:stCondLst>
                                            <p:cond delay="3500"/>
                                          </p:stCondLst>
                                        </p:cTn>
                                        <p:tgtEl>
                                          <p:spTgt spid="66"/>
                                        </p:tgtEl>
                                        <p:attrNameLst>
                                          <p:attrName>style.visibility</p:attrName>
                                        </p:attrNameLst>
                                      </p:cBhvr>
                                      <p:to>
                                        <p:strVal val="hidden"/>
                                      </p:to>
                                    </p:set>
                                  </p:childTnLst>
                                </p:cTn>
                              </p:par>
                              <p:par>
                                <p:cTn id="42" presetID="2" presetClass="exit" presetSubtype="4" fill="hold" nodeType="withEffect">
                                  <p:stCondLst>
                                    <p:cond delay="0"/>
                                  </p:stCondLst>
                                  <p:childTnLst>
                                    <p:anim calcmode="lin" valueType="num">
                                      <p:cBhvr additive="base">
                                        <p:cTn id="43" dur="3500"/>
                                        <p:tgtEl>
                                          <p:spTgt spid="67"/>
                                        </p:tgtEl>
                                        <p:attrNameLst>
                                          <p:attrName>ppt_y</p:attrName>
                                        </p:attrNameLst>
                                      </p:cBhvr>
                                      <p:tavLst>
                                        <p:tav tm="0">
                                          <p:val>
                                            <p:strVal val="#ppt_y"/>
                                          </p:val>
                                        </p:tav>
                                        <p:tav tm="100000">
                                          <p:val>
                                            <p:strVal val="#ppt_y+1"/>
                                          </p:val>
                                        </p:tav>
                                      </p:tavLst>
                                    </p:anim>
                                    <p:set>
                                      <p:cBhvr>
                                        <p:cTn id="44" dur="1" fill="hold">
                                          <p:stCondLst>
                                            <p:cond delay="350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5"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12C4A-D12C-7961-9542-5DC6A62632C2}"/>
              </a:ext>
            </a:extLst>
          </p:cNvPr>
          <p:cNvSpPr>
            <a:spLocks noGrp="1"/>
          </p:cNvSpPr>
          <p:nvPr>
            <p:ph type="title"/>
          </p:nvPr>
        </p:nvSpPr>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latin typeface="Britannic Bold" panose="020B0903060703020204" pitchFamily="34" charset="0"/>
              </a:rPr>
              <a:t>Storyboard</a:t>
            </a:r>
          </a:p>
        </p:txBody>
      </p:sp>
      <p:pic>
        <p:nvPicPr>
          <p:cNvPr id="4" name="Picture 3" descr="Text&#10;&#10;Description automatically generated">
            <a:extLst>
              <a:ext uri="{FF2B5EF4-FFF2-40B4-BE49-F238E27FC236}">
                <a16:creationId xmlns:a16="http://schemas.microsoft.com/office/drawing/2014/main" id="{91DB5DFC-BC45-3E73-51A5-21D8D8DC9435}"/>
              </a:ext>
            </a:extLst>
          </p:cNvPr>
          <p:cNvPicPr>
            <a:picLocks noChangeAspect="1"/>
          </p:cNvPicPr>
          <p:nvPr/>
        </p:nvPicPr>
        <p:blipFill>
          <a:blip r:embed="rId2"/>
          <a:stretch>
            <a:fillRect/>
          </a:stretch>
        </p:blipFill>
        <p:spPr>
          <a:xfrm>
            <a:off x="4170219" y="62345"/>
            <a:ext cx="3573282" cy="5081155"/>
          </a:xfrm>
          <a:prstGeom prst="rect">
            <a:avLst/>
          </a:prstGeom>
        </p:spPr>
      </p:pic>
    </p:spTree>
    <p:extLst>
      <p:ext uri="{BB962C8B-B14F-4D97-AF65-F5344CB8AC3E}">
        <p14:creationId xmlns:p14="http://schemas.microsoft.com/office/powerpoint/2010/main" val="3720544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7B4F-0B57-DEC3-4DC1-145CDB7086A4}"/>
              </a:ext>
            </a:extLst>
          </p:cNvPr>
          <p:cNvSpPr>
            <a:spLocks noGrp="1"/>
          </p:cNvSpPr>
          <p:nvPr>
            <p:ph type="title"/>
          </p:nvPr>
        </p:nvSpPr>
        <p:spPr/>
        <p:txBody>
          <a:bodyPr>
            <a:normAutofit fontScale="90000"/>
          </a:bodyPr>
          <a:lstStyle/>
          <a:p>
            <a:r>
              <a:rPr lang="en-US" dirty="0"/>
              <a:t>Reason that we chose to explore Titanic Data</a:t>
            </a:r>
          </a:p>
        </p:txBody>
      </p:sp>
      <p:sp>
        <p:nvSpPr>
          <p:cNvPr id="3" name="Text Placeholder 2">
            <a:extLst>
              <a:ext uri="{FF2B5EF4-FFF2-40B4-BE49-F238E27FC236}">
                <a16:creationId xmlns:a16="http://schemas.microsoft.com/office/drawing/2014/main" id="{AF78872C-8928-B0FF-4E6F-9886D869AAD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56419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5B42F-8504-7B76-BC27-9A12A7367594}"/>
              </a:ext>
            </a:extLst>
          </p:cNvPr>
          <p:cNvSpPr>
            <a:spLocks noGrp="1"/>
          </p:cNvSpPr>
          <p:nvPr>
            <p:ph type="title"/>
          </p:nvPr>
        </p:nvSpPr>
        <p:spPr/>
        <p:txBody>
          <a:bodyPr>
            <a:normAutofit fontScale="90000"/>
          </a:bodyPr>
          <a:lstStyle/>
          <a:p>
            <a:r>
              <a:rPr lang="en-US" dirty="0"/>
              <a:t>Questions we hope to answer with Data</a:t>
            </a:r>
          </a:p>
        </p:txBody>
      </p:sp>
      <p:sp>
        <p:nvSpPr>
          <p:cNvPr id="3" name="Subtitle 2">
            <a:extLst>
              <a:ext uri="{FF2B5EF4-FFF2-40B4-BE49-F238E27FC236}">
                <a16:creationId xmlns:a16="http://schemas.microsoft.com/office/drawing/2014/main" id="{5A125E7C-2180-EBEB-BC16-509400EA11F1}"/>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95A042A-6CC1-DC94-E528-D31224FA7D61}"/>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3910377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old framed picture&#10;&#10;Description automatically generated with low confidence">
            <a:extLst>
              <a:ext uri="{FF2B5EF4-FFF2-40B4-BE49-F238E27FC236}">
                <a16:creationId xmlns:a16="http://schemas.microsoft.com/office/drawing/2014/main" id="{BC299CB0-DC66-4762-12DF-40C6E6C52BDD}"/>
              </a:ext>
            </a:extLst>
          </p:cNvPr>
          <p:cNvPicPr>
            <a:picLocks noChangeAspect="1"/>
          </p:cNvPicPr>
          <p:nvPr/>
        </p:nvPicPr>
        <p:blipFill>
          <a:blip r:embed="rId2"/>
          <a:stretch>
            <a:fillRect/>
          </a:stretch>
        </p:blipFill>
        <p:spPr>
          <a:xfrm>
            <a:off x="5673435" y="574625"/>
            <a:ext cx="3083481" cy="3584121"/>
          </a:xfrm>
          <a:prstGeom prst="rect">
            <a:avLst/>
          </a:prstGeom>
        </p:spPr>
      </p:pic>
      <p:sp>
        <p:nvSpPr>
          <p:cNvPr id="2" name="Title 1">
            <a:extLst>
              <a:ext uri="{FF2B5EF4-FFF2-40B4-BE49-F238E27FC236}">
                <a16:creationId xmlns:a16="http://schemas.microsoft.com/office/drawing/2014/main" id="{42348C4C-21F0-23BF-9EEE-65711BCADDAD}"/>
              </a:ext>
            </a:extLst>
          </p:cNvPr>
          <p:cNvSpPr>
            <a:spLocks noGrp="1"/>
          </p:cNvSpPr>
          <p:nvPr>
            <p:ph type="title"/>
          </p:nvPr>
        </p:nvSpPr>
        <p:spPr/>
        <p:txBody>
          <a:bodyPr>
            <a:normAutofit fontScale="90000"/>
          </a:bodyPr>
          <a:lstStyle/>
          <a:p>
            <a:r>
              <a:rPr lang="en-US" dirty="0" err="1"/>
              <a:t>DataSource</a:t>
            </a:r>
            <a:endParaRPr lang="en-US" dirty="0"/>
          </a:p>
        </p:txBody>
      </p:sp>
      <p:sp>
        <p:nvSpPr>
          <p:cNvPr id="3" name="Text Placeholder 2">
            <a:extLst>
              <a:ext uri="{FF2B5EF4-FFF2-40B4-BE49-F238E27FC236}">
                <a16:creationId xmlns:a16="http://schemas.microsoft.com/office/drawing/2014/main" id="{8BFA4B31-C500-6ADE-AF9B-F90740A3DEE2}"/>
              </a:ext>
            </a:extLst>
          </p:cNvPr>
          <p:cNvSpPr>
            <a:spLocks noGrp="1"/>
          </p:cNvSpPr>
          <p:nvPr>
            <p:ph type="body" idx="1"/>
          </p:nvPr>
        </p:nvSpPr>
        <p:spPr/>
        <p:txBody>
          <a:bodyPr/>
          <a:lstStyle/>
          <a:p>
            <a:r>
              <a:rPr lang="en-US" dirty="0"/>
              <a:t>Description of Data Source</a:t>
            </a:r>
          </a:p>
        </p:txBody>
      </p:sp>
      <p:pic>
        <p:nvPicPr>
          <p:cNvPr id="5" name="Picture 4" descr="A person wearing a military uniform&#10;&#10;Description automatically generated with medium confidence">
            <a:extLst>
              <a:ext uri="{FF2B5EF4-FFF2-40B4-BE49-F238E27FC236}">
                <a16:creationId xmlns:a16="http://schemas.microsoft.com/office/drawing/2014/main" id="{99A23F5D-2E0F-C097-28BD-A8B388512E7E}"/>
              </a:ext>
            </a:extLst>
          </p:cNvPr>
          <p:cNvPicPr>
            <a:picLocks noChangeAspect="1"/>
          </p:cNvPicPr>
          <p:nvPr/>
        </p:nvPicPr>
        <p:blipFill>
          <a:blip r:embed="rId3"/>
          <a:stretch>
            <a:fillRect/>
          </a:stretch>
        </p:blipFill>
        <p:spPr>
          <a:xfrm>
            <a:off x="6248400" y="1147325"/>
            <a:ext cx="1932709" cy="2469896"/>
          </a:xfrm>
          <a:prstGeom prst="rect">
            <a:avLst/>
          </a:prstGeom>
        </p:spPr>
      </p:pic>
    </p:spTree>
    <p:extLst>
      <p:ext uri="{BB962C8B-B14F-4D97-AF65-F5344CB8AC3E}">
        <p14:creationId xmlns:p14="http://schemas.microsoft.com/office/powerpoint/2010/main" val="2747802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DA974C-8440-43CB-C892-58CBDA152435}"/>
              </a:ext>
            </a:extLst>
          </p:cNvPr>
          <p:cNvSpPr txBox="1"/>
          <p:nvPr/>
        </p:nvSpPr>
        <p:spPr>
          <a:xfrm>
            <a:off x="651164" y="561109"/>
            <a:ext cx="4946072" cy="307777"/>
          </a:xfrm>
          <a:prstGeom prst="rect">
            <a:avLst/>
          </a:prstGeom>
          <a:noFill/>
        </p:spPr>
        <p:txBody>
          <a:bodyPr wrap="square" rtlCol="0">
            <a:spAutoFit/>
          </a:bodyPr>
          <a:lstStyle/>
          <a:p>
            <a:r>
              <a:rPr lang="en-US" dirty="0"/>
              <a:t>Description of the data exploration phase of the project</a:t>
            </a:r>
          </a:p>
        </p:txBody>
      </p:sp>
    </p:spTree>
    <p:extLst>
      <p:ext uri="{BB962C8B-B14F-4D97-AF65-F5344CB8AC3E}">
        <p14:creationId xmlns:p14="http://schemas.microsoft.com/office/powerpoint/2010/main" val="3554553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F3D0FF-2E95-E842-B0DB-7930295A2DF2}"/>
              </a:ext>
            </a:extLst>
          </p:cNvPr>
          <p:cNvSpPr>
            <a:spLocks noGrp="1"/>
          </p:cNvSpPr>
          <p:nvPr>
            <p:ph type="body" idx="1"/>
          </p:nvPr>
        </p:nvSpPr>
        <p:spPr/>
        <p:txBody>
          <a:bodyPr/>
          <a:lstStyle/>
          <a:p>
            <a:r>
              <a:rPr lang="en-US" dirty="0"/>
              <a:t>Description of the analysis phase of the project.</a:t>
            </a:r>
          </a:p>
        </p:txBody>
      </p:sp>
    </p:spTree>
    <p:extLst>
      <p:ext uri="{BB962C8B-B14F-4D97-AF65-F5344CB8AC3E}">
        <p14:creationId xmlns:p14="http://schemas.microsoft.com/office/powerpoint/2010/main" val="1149424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pic>
        <p:nvPicPr>
          <p:cNvPr id="4" name="Picture 3" descr="A picture containing outdoor, ship&#10;&#10;Description automatically generated">
            <a:extLst>
              <a:ext uri="{FF2B5EF4-FFF2-40B4-BE49-F238E27FC236}">
                <a16:creationId xmlns:a16="http://schemas.microsoft.com/office/drawing/2014/main" id="{9DCB10BF-4C36-9951-59B0-1224D38E1E71}"/>
              </a:ext>
            </a:extLst>
          </p:cNvPr>
          <p:cNvPicPr>
            <a:picLocks noChangeAspect="1"/>
          </p:cNvPicPr>
          <p:nvPr/>
        </p:nvPicPr>
        <p:blipFill>
          <a:blip r:embed="rId4"/>
          <a:stretch>
            <a:fillRect/>
          </a:stretch>
        </p:blipFill>
        <p:spPr>
          <a:xfrm>
            <a:off x="-92149" y="-345439"/>
            <a:ext cx="9760687" cy="7144773"/>
          </a:xfrm>
          <a:prstGeom prst="rect">
            <a:avLst/>
          </a:prstGeom>
        </p:spPr>
      </p:pic>
      <p:sp>
        <p:nvSpPr>
          <p:cNvPr id="2" name="Title 1">
            <a:extLst>
              <a:ext uri="{FF2B5EF4-FFF2-40B4-BE49-F238E27FC236}">
                <a16:creationId xmlns:a16="http://schemas.microsoft.com/office/drawing/2014/main" id="{1B269E8D-676D-2BC5-462B-FC820274627F}"/>
              </a:ext>
            </a:extLst>
          </p:cNvPr>
          <p:cNvSpPr>
            <a:spLocks noGrp="1"/>
          </p:cNvSpPr>
          <p:nvPr>
            <p:ph type="title"/>
          </p:nvPr>
        </p:nvSpPr>
        <p:spPr>
          <a:xfrm>
            <a:off x="659219" y="0"/>
            <a:ext cx="8130362" cy="6359855"/>
          </a:xfrm>
        </p:spPr>
        <p:txBody>
          <a:bodyPr>
            <a:noAutofit/>
          </a:bodyPr>
          <a:lstStyle/>
          <a:p>
            <a:r>
              <a:rPr lang="en-US" sz="1800" b="0" i="1" dirty="0">
                <a:solidFill>
                  <a:schemeClr val="bg1"/>
                </a:solidFill>
                <a:effectLst>
                  <a:glow rad="228600">
                    <a:schemeClr val="accent4">
                      <a:satMod val="175000"/>
                      <a:alpha val="40000"/>
                    </a:schemeClr>
                  </a:glow>
                </a:effectLst>
                <a:latin typeface="Britannic Bold" panose="020B0903060703020204" pitchFamily="34" charset="0"/>
              </a:rPr>
              <a:t>The RMS Titanic was an iconic, heralded passenger liner that sunk over the North Atlantic ocean on April 15, 1912. When the ship - which weighed over 100 million pounds and was the largest in the world at the time - met its fate, over 68% of the passengers and crew perished; however, over 700 of the two-thousand-plus passengers were saved and survived the wreck. Survival depended on many factors, but some factors may have influenced survival more than others. Below, create a fictional character on the Titanic ship, and based on information such as class, sex, and more find out if our unique model predicts that you would have survived or perished if you were on the Titanic's ill-fated maiden voyage!</a:t>
            </a:r>
            <a:br>
              <a:rPr lang="en-US" sz="1800" dirty="0">
                <a:solidFill>
                  <a:schemeClr val="bg1"/>
                </a:solidFill>
                <a:effectLst>
                  <a:glow rad="228600">
                    <a:schemeClr val="accent4">
                      <a:satMod val="175000"/>
                      <a:alpha val="40000"/>
                    </a:schemeClr>
                  </a:glow>
                </a:effectLst>
                <a:latin typeface="Britannic Bold" panose="020B0903060703020204" pitchFamily="34" charset="0"/>
              </a:rPr>
            </a:br>
            <a:endParaRPr lang="en-US" sz="1800" dirty="0">
              <a:solidFill>
                <a:schemeClr val="bg1"/>
              </a:solidFill>
              <a:effectLst>
                <a:glow rad="228600">
                  <a:schemeClr val="accent4">
                    <a:satMod val="175000"/>
                    <a:alpha val="40000"/>
                  </a:schemeClr>
                </a:glow>
              </a:effectLst>
              <a:latin typeface="Britannic Bold" panose="020B0903060703020204" pitchFamily="34" charset="0"/>
            </a:endParaRPr>
          </a:p>
        </p:txBody>
      </p:sp>
    </p:spTree>
    <p:extLst>
      <p:ext uri="{BB962C8B-B14F-4D97-AF65-F5344CB8AC3E}">
        <p14:creationId xmlns:p14="http://schemas.microsoft.com/office/powerpoint/2010/main" val="22442562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1510</TotalTime>
  <Words>206</Words>
  <Application>Microsoft Office PowerPoint</Application>
  <PresentationFormat>On-screen Show (16:9)</PresentationFormat>
  <Paragraphs>11</Paragraphs>
  <Slides>9</Slides>
  <Notes>3</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Britannic Bold</vt:lpstr>
      <vt:lpstr>Simple Light</vt:lpstr>
      <vt:lpstr>Titanic </vt:lpstr>
      <vt:lpstr>PowerPoint Presentation</vt:lpstr>
      <vt:lpstr>         Storyboard</vt:lpstr>
      <vt:lpstr>Reason that we chose to explore Titanic Data</vt:lpstr>
      <vt:lpstr>Questions we hope to answer with Data</vt:lpstr>
      <vt:lpstr>DataSource</vt:lpstr>
      <vt:lpstr>PowerPoint Presentation</vt:lpstr>
      <vt:lpstr>PowerPoint Presentation</vt:lpstr>
      <vt:lpstr>The RMS Titanic was an iconic, heralded passenger liner that sunk over the North Atlantic ocean on April 15, 1912. When the ship - which weighed over 100 million pounds and was the largest in the world at the time - met its fate, over 68% of the passengers and crew perished; however, over 700 of the two-thousand-plus passengers were saved and survived the wreck. Survival depended on many factors, but some factors may have influenced survival more than others. Below, create a fictional character on the Titanic ship, and based on information such as class, sex, and more find out if our unique model predicts that you would have survived or perished if you were on the Titanic's ill-fated maiden voyage!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Kira Livingston</cp:lastModifiedBy>
  <cp:revision>9</cp:revision>
  <dcterms:modified xsi:type="dcterms:W3CDTF">2022-05-18T01:38:23Z</dcterms:modified>
</cp:coreProperties>
</file>